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85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2.jpeg" /><Relationship Id="rId4" Type="http://schemas.openxmlformats.org/officeDocument/2006/relationships/image" Target="../media/image35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3" Type="http://schemas.openxmlformats.org/officeDocument/2006/relationships/image" Target="../media/image4.png" /><Relationship Id="rId7" Type="http://schemas.openxmlformats.org/officeDocument/2006/relationships/image" Target="../media/image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10" Type="http://schemas.openxmlformats.org/officeDocument/2006/relationships/image" Target="../media/image3.png" /><Relationship Id="rId4" Type="http://schemas.openxmlformats.org/officeDocument/2006/relationships/image" Target="../media/image9.png" /><Relationship Id="rId9" Type="http://schemas.openxmlformats.org/officeDocument/2006/relationships/image" Target="../media/image2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2.jpeg" /><Relationship Id="rId4" Type="http://schemas.openxmlformats.org/officeDocument/2006/relationships/image" Target="../media/image1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openxmlformats.org/officeDocument/2006/relationships/image" Target="../media/image2.jpeg" /><Relationship Id="rId4" Type="http://schemas.openxmlformats.org/officeDocument/2006/relationships/image" Target="../media/image20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 /><Relationship Id="rId3" Type="http://schemas.openxmlformats.org/officeDocument/2006/relationships/image" Target="../media/image21.png" /><Relationship Id="rId7" Type="http://schemas.openxmlformats.org/officeDocument/2006/relationships/image" Target="../media/image25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2.png" /><Relationship Id="rId9" Type="http://schemas.openxmlformats.org/officeDocument/2006/relationships/image" Target="../media/image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3" Type="http://schemas.openxmlformats.org/officeDocument/2006/relationships/image" Target="../media/image27.png" /><Relationship Id="rId7" Type="http://schemas.openxmlformats.org/officeDocument/2006/relationships/image" Target="../media/image3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0.png" /><Relationship Id="rId11" Type="http://schemas.openxmlformats.org/officeDocument/2006/relationships/image" Target="../media/image3.png" /><Relationship Id="rId5" Type="http://schemas.openxmlformats.org/officeDocument/2006/relationships/image" Target="../media/image29.png" /><Relationship Id="rId10" Type="http://schemas.openxmlformats.org/officeDocument/2006/relationships/image" Target="../media/image2.jpeg" /><Relationship Id="rId4" Type="http://schemas.openxmlformats.org/officeDocument/2006/relationships/image" Target="../media/image28.png" /><Relationship Id="rId9" Type="http://schemas.openxmlformats.org/officeDocument/2006/relationships/image" Target="../media/image3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4867" y="1282601"/>
            <a:ext cx="10456515" cy="14629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5760"/>
              </a:lnSpc>
              <a:buNone/>
            </a:pPr>
            <a:r>
              <a:rPr lang="en-US" sz="4800" b="1" dirty="0">
                <a:solidFill>
                  <a:srgbClr val="21252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SkillsDomain                   ELECTORAL INTELLIGENCE
INFRASTRUCTURE PITCH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714375" y="3448050"/>
            <a:ext cx="7522815" cy="7923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120"/>
              </a:lnSpc>
              <a:buNone/>
            </a:pPr>
            <a:r>
              <a:rPr lang="en-US" sz="2400" dirty="0">
                <a:solidFill>
                  <a:srgbClr val="212529"/>
                </a:solidFill>
                <a:latin typeface="OpenSans-Regular" pitchFamily="34" charset="0"/>
                <a:ea typeface="OpenSans-Regular" pitchFamily="34" charset="-122"/>
                <a:cs typeface="OpenSans-Regular" pitchFamily="34" charset="-120"/>
              </a:rPr>
              <a:t>Transforming Political Strategy Through
Data-Driven Electoral Management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967538" y="600075"/>
            <a:ext cx="4800600" cy="38338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3019"/>
              </a:lnSpc>
              <a:buNone/>
            </a:pPr>
            <a:r>
              <a:rPr lang="en-US" sz="2625" b="1" dirty="0">
                <a:solidFill>
                  <a:srgbClr val="2B3A4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SkillsDomain</a:t>
            </a:r>
            <a:endParaRPr lang="en-US" sz="2625" dirty="0"/>
          </a:p>
        </p:txBody>
      </p:sp>
      <p:sp>
        <p:nvSpPr>
          <p:cNvPr id="6" name="Text 3"/>
          <p:cNvSpPr/>
          <p:nvPr/>
        </p:nvSpPr>
        <p:spPr>
          <a:xfrm>
            <a:off x="714375" y="5810250"/>
            <a:ext cx="10477500" cy="34528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719"/>
              </a:lnSpc>
              <a:buNone/>
            </a:pPr>
            <a:r>
              <a:rPr lang="en-US" sz="1875" dirty="0">
                <a:solidFill>
                  <a:srgbClr val="212529"/>
                </a:solidFill>
                <a:latin typeface="OpenSans-Regular" pitchFamily="34" charset="0"/>
                <a:ea typeface="OpenSans-Regular" pitchFamily="34" charset="-122"/>
                <a:cs typeface="OpenSans-Regular" pitchFamily="34" charset="-120"/>
              </a:rPr>
              <a:t>Strategic Briefing | 2026</a:t>
            </a:r>
            <a:endParaRPr lang="en-US" sz="1875" dirty="0"/>
          </a:p>
        </p:txBody>
      </p:sp>
      <p:grpSp>
        <p:nvGrpSpPr>
          <p:cNvPr id="7" name="Group 6"/>
          <p:cNvGrpSpPr/>
          <p:nvPr/>
        </p:nvGrpSpPr>
        <p:grpSpPr>
          <a:xfrm>
            <a:off x="7415467" y="4759383"/>
            <a:ext cx="3721754" cy="531894"/>
            <a:chOff x="8238929" y="471532"/>
            <a:chExt cx="3721754" cy="531894"/>
          </a:xfrm>
        </p:grpSpPr>
        <p:grpSp>
          <p:nvGrpSpPr>
            <p:cNvPr id="8" name="Group 7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11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859" y="2935188"/>
            <a:ext cx="5023098" cy="159097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2926616" y="581025"/>
            <a:ext cx="18928080" cy="87778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6912"/>
              </a:lnSpc>
              <a:buNone/>
            </a:pPr>
            <a:r>
              <a:rPr lang="en-US" sz="5400" b="1" dirty="0">
                <a:solidFill>
                  <a:srgbClr val="1C21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Strategic Next Step</a:t>
            </a:r>
            <a:endParaRPr lang="en-US" sz="5400" dirty="0"/>
          </a:p>
        </p:txBody>
      </p:sp>
      <p:sp>
        <p:nvSpPr>
          <p:cNvPr id="5" name="Text 1"/>
          <p:cNvSpPr/>
          <p:nvPr/>
        </p:nvSpPr>
        <p:spPr>
          <a:xfrm>
            <a:off x="-3395231" y="1609725"/>
            <a:ext cx="19876770" cy="47922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774"/>
              </a:lnSpc>
              <a:buNone/>
            </a:pPr>
            <a:r>
              <a:rPr lang="en-US" sz="2775" b="1" dirty="0">
                <a:solidFill>
                  <a:srgbClr val="0F4C8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Begin With Confidential Intelligence Diagnostic</a:t>
            </a:r>
            <a:endParaRPr lang="en-US" sz="2775" dirty="0"/>
          </a:p>
        </p:txBody>
      </p:sp>
      <p:sp>
        <p:nvSpPr>
          <p:cNvPr id="6" name="Text 2"/>
          <p:cNvSpPr/>
          <p:nvPr/>
        </p:nvSpPr>
        <p:spPr>
          <a:xfrm>
            <a:off x="1200150" y="5324475"/>
            <a:ext cx="10666065" cy="6286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475"/>
              </a:lnSpc>
              <a:buNone/>
            </a:pPr>
            <a:r>
              <a:rPr lang="en-US" sz="1875" b="1" i="1" dirty="0">
                <a:solidFill>
                  <a:srgbClr val="3D4044"/>
                </a:solidFill>
                <a:latin typeface="Roboto-BoldItalic" pitchFamily="34" charset="0"/>
                <a:ea typeface="Roboto-BoldItalic" pitchFamily="34" charset="-122"/>
                <a:cs typeface="Roboto-BoldItalic" pitchFamily="34" charset="-120"/>
              </a:rPr>
              <a:t>The question is not whether this is useful. The question is whether you
want to control your intelligence early.</a:t>
            </a:r>
            <a:endParaRPr lang="en-US" sz="1875" dirty="0"/>
          </a:p>
        </p:txBody>
      </p:sp>
      <p:sp>
        <p:nvSpPr>
          <p:cNvPr id="7" name="Text 3"/>
          <p:cNvSpPr/>
          <p:nvPr/>
        </p:nvSpPr>
        <p:spPr>
          <a:xfrm>
            <a:off x="1019175" y="2800350"/>
            <a:ext cx="2560320" cy="35197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772"/>
              </a:lnSpc>
              <a:buNone/>
            </a:pPr>
            <a:r>
              <a:rPr lang="en-US" sz="2100" b="1" dirty="0">
                <a:solidFill>
                  <a:srgbClr val="1C21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PROPOSE: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1019175" y="3190875"/>
            <a:ext cx="5877818" cy="1524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000"/>
              </a:lnSpc>
              <a:buNone/>
            </a:pPr>
            <a:r>
              <a:rPr lang="en-US" sz="1875" dirty="0">
                <a:solidFill>
                  <a:srgbClr val="3D4044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• 30-day confidential state-level assessment
• PU-level turnout &amp; risk heatmap
• Vulnerability identification
• Infrastructure readiness plan</a:t>
            </a:r>
            <a:endParaRPr lang="en-US" sz="1875" dirty="0"/>
          </a:p>
        </p:txBody>
      </p:sp>
      <p:sp>
        <p:nvSpPr>
          <p:cNvPr id="10" name="Text 6"/>
          <p:cNvSpPr/>
          <p:nvPr/>
        </p:nvSpPr>
        <p:spPr>
          <a:xfrm>
            <a:off x="2872710" y="6391275"/>
            <a:ext cx="6766560" cy="17978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416"/>
              </a:lnSpc>
              <a:buNone/>
            </a:pPr>
            <a:r>
              <a:rPr lang="en-US" sz="1200" dirty="0">
                <a:solidFill>
                  <a:srgbClr val="1C4081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Contact for Confidential Consultation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9677400" y="6562725"/>
            <a:ext cx="5497830" cy="15850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248"/>
              </a:lnSpc>
              <a:buNone/>
            </a:pPr>
            <a:r>
              <a:rPr lang="en-US" sz="975" dirty="0">
                <a:solidFill>
                  <a:srgbClr val="3D4044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Electoral Intelligence Infrastructure</a:t>
            </a:r>
            <a:endParaRPr lang="en-US" sz="975" dirty="0"/>
          </a:p>
        </p:txBody>
      </p:sp>
      <p:grpSp>
        <p:nvGrpSpPr>
          <p:cNvPr id="12" name="Group 11"/>
          <p:cNvGrpSpPr/>
          <p:nvPr/>
        </p:nvGrpSpPr>
        <p:grpSpPr>
          <a:xfrm>
            <a:off x="8274999" y="6239582"/>
            <a:ext cx="3721754" cy="531894"/>
            <a:chOff x="8238929" y="471532"/>
            <a:chExt cx="3721754" cy="531894"/>
          </a:xfrm>
        </p:grpSpPr>
        <p:grpSp>
          <p:nvGrpSpPr>
            <p:cNvPr id="13" name="Group 12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16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098" y="1940719"/>
            <a:ext cx="3486894" cy="380613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663" y="1940719"/>
            <a:ext cx="3523357" cy="380613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947565"/>
            <a:ext cx="3486894" cy="3799284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57225" y="400050"/>
            <a:ext cx="24003000" cy="59531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688"/>
              </a:lnSpc>
              <a:buNone/>
            </a:pPr>
            <a:r>
              <a:rPr lang="en-US" sz="3750" b="1" dirty="0">
                <a:solidFill>
                  <a:srgbClr val="1C1C1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Three Hidden Risks in Modern Elections</a:t>
            </a:r>
            <a:endParaRPr lang="en-US" sz="3750" dirty="0"/>
          </a:p>
        </p:txBody>
      </p:sp>
      <p:sp>
        <p:nvSpPr>
          <p:cNvPr id="7" name="Text 1"/>
          <p:cNvSpPr/>
          <p:nvPr/>
        </p:nvSpPr>
        <p:spPr>
          <a:xfrm>
            <a:off x="657225" y="1047750"/>
            <a:ext cx="15361920" cy="43279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08"/>
              </a:lnSpc>
              <a:buNone/>
            </a:pPr>
            <a:r>
              <a:rPr lang="en-US" sz="2400" b="1" dirty="0">
                <a:solidFill>
                  <a:srgbClr val="3C3C3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Risks Most Campaigns Discover Too Late</a:t>
            </a:r>
            <a:endParaRPr lang="en-US" sz="2400" dirty="0"/>
          </a:p>
        </p:txBody>
      </p:sp>
      <p:sp>
        <p:nvSpPr>
          <p:cNvPr id="8" name="Text 2"/>
          <p:cNvSpPr/>
          <p:nvPr/>
        </p:nvSpPr>
        <p:spPr>
          <a:xfrm>
            <a:off x="657225" y="6229350"/>
            <a:ext cx="19613880" cy="32191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535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Most campaigns detect these weaknesses after results are declared.</a:t>
            </a:r>
            <a:endParaRPr lang="en-US" sz="1950" dirty="0"/>
          </a:p>
        </p:txBody>
      </p:sp>
      <p:sp>
        <p:nvSpPr>
          <p:cNvPr id="10" name="Text 4"/>
          <p:cNvSpPr/>
          <p:nvPr/>
        </p:nvSpPr>
        <p:spPr>
          <a:xfrm>
            <a:off x="9867900" y="6496050"/>
            <a:ext cx="42291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00"/>
              </a:lnSpc>
              <a:buNone/>
            </a:pPr>
            <a:r>
              <a:rPr lang="en-US" sz="750" dirty="0">
                <a:solidFill>
                  <a:srgbClr val="3C3C3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Electoral Intelligence Infrastructure</a:t>
            </a:r>
            <a:endParaRPr lang="en-US" sz="75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355946" y="6086353"/>
            <a:ext cx="3721754" cy="531894"/>
            <a:chOff x="8238929" y="471532"/>
            <a:chExt cx="3721754" cy="531894"/>
          </a:xfrm>
        </p:grpSpPr>
        <p:grpSp>
          <p:nvGrpSpPr>
            <p:cNvPr id="12" name="Group 11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15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173" y="2413992"/>
            <a:ext cx="3803898" cy="283919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59" y="4841677"/>
            <a:ext cx="816769" cy="84340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59" y="3895279"/>
            <a:ext cx="828973" cy="7405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55" y="2880271"/>
            <a:ext cx="828973" cy="795486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863" y="1865263"/>
            <a:ext cx="767953" cy="85025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-115788" y="466725"/>
            <a:ext cx="13030200" cy="64606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087"/>
              </a:lnSpc>
              <a:buNone/>
            </a:pPr>
            <a:r>
              <a:rPr lang="en-US" sz="4275" b="1" dirty="0">
                <a:solidFill>
                  <a:srgbClr val="1C1C1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Intelligence Gap</a:t>
            </a:r>
            <a:endParaRPr lang="en-US" sz="4275" dirty="0"/>
          </a:p>
        </p:txBody>
      </p:sp>
      <p:sp>
        <p:nvSpPr>
          <p:cNvPr id="9" name="Text 1"/>
          <p:cNvSpPr/>
          <p:nvPr/>
        </p:nvSpPr>
        <p:spPr>
          <a:xfrm>
            <a:off x="-201513" y="1152525"/>
            <a:ext cx="13201650" cy="46836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688"/>
              </a:lnSpc>
              <a:buNone/>
            </a:pPr>
            <a:r>
              <a:rPr lang="en-US" sz="2475" b="1" dirty="0">
                <a:solidFill>
                  <a:srgbClr val="1C1C1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Most Political Structures Lack</a:t>
            </a:r>
            <a:endParaRPr lang="en-US" sz="2475" dirty="0"/>
          </a:p>
        </p:txBody>
      </p:sp>
      <p:sp>
        <p:nvSpPr>
          <p:cNvPr id="10" name="Text 2"/>
          <p:cNvSpPr/>
          <p:nvPr/>
        </p:nvSpPr>
        <p:spPr>
          <a:xfrm>
            <a:off x="2057400" y="2114550"/>
            <a:ext cx="13030200" cy="39722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128"/>
              </a:lnSpc>
              <a:buNone/>
            </a:pPr>
            <a:r>
              <a:rPr lang="en-US" sz="2250" dirty="0">
                <a:solidFill>
                  <a:srgbClr val="1C1C1C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No unified voter data ingestion system</a:t>
            </a:r>
            <a:endParaRPr lang="en-US" sz="2250" dirty="0"/>
          </a:p>
        </p:txBody>
      </p:sp>
      <p:sp>
        <p:nvSpPr>
          <p:cNvPr id="11" name="Text 3"/>
          <p:cNvSpPr/>
          <p:nvPr/>
        </p:nvSpPr>
        <p:spPr>
          <a:xfrm>
            <a:off x="2057400" y="3067050"/>
            <a:ext cx="11338560" cy="41046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232"/>
              </a:lnSpc>
              <a:buNone/>
            </a:pPr>
            <a:r>
              <a:rPr lang="en-US" sz="2325" dirty="0">
                <a:solidFill>
                  <a:srgbClr val="1C1C1C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No turnout probability modelling</a:t>
            </a:r>
            <a:endParaRPr lang="en-US" sz="2325" dirty="0"/>
          </a:p>
        </p:txBody>
      </p:sp>
      <p:sp>
        <p:nvSpPr>
          <p:cNvPr id="12" name="Text 4"/>
          <p:cNvSpPr/>
          <p:nvPr/>
        </p:nvSpPr>
        <p:spPr>
          <a:xfrm>
            <a:off x="2057400" y="4067175"/>
            <a:ext cx="13373100" cy="39722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128"/>
              </a:lnSpc>
              <a:buNone/>
            </a:pPr>
            <a:r>
              <a:rPr lang="en-US" sz="2250" dirty="0">
                <a:solidFill>
                  <a:srgbClr val="1C1C1C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No live accreditation anomaly detection</a:t>
            </a:r>
            <a:endParaRPr lang="en-US" sz="2250" dirty="0"/>
          </a:p>
        </p:txBody>
      </p:sp>
      <p:sp>
        <p:nvSpPr>
          <p:cNvPr id="13" name="Text 5"/>
          <p:cNvSpPr/>
          <p:nvPr/>
        </p:nvSpPr>
        <p:spPr>
          <a:xfrm>
            <a:off x="2057400" y="5076825"/>
            <a:ext cx="13030200" cy="39722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128"/>
              </a:lnSpc>
              <a:buNone/>
            </a:pPr>
            <a:r>
              <a:rPr lang="en-US" sz="2250" dirty="0">
                <a:solidFill>
                  <a:srgbClr val="1C1C1C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No pre-built tribunal evidence archive</a:t>
            </a:r>
            <a:endParaRPr lang="en-US" sz="2250" dirty="0"/>
          </a:p>
        </p:txBody>
      </p:sp>
      <p:sp>
        <p:nvSpPr>
          <p:cNvPr id="14" name="Text 6"/>
          <p:cNvSpPr/>
          <p:nvPr/>
        </p:nvSpPr>
        <p:spPr>
          <a:xfrm>
            <a:off x="-3801963" y="6317456"/>
            <a:ext cx="16802100" cy="34007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678"/>
              </a:lnSpc>
              <a:buNone/>
            </a:pPr>
            <a:r>
              <a:rPr lang="en-US" sz="2250" i="1" dirty="0">
                <a:solidFill>
                  <a:srgbClr val="1C1C1C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Strategy without infrastructure is vulnerability.</a:t>
            </a:r>
            <a:endParaRPr lang="en-US" sz="2250" dirty="0"/>
          </a:p>
        </p:txBody>
      </p:sp>
      <p:sp>
        <p:nvSpPr>
          <p:cNvPr id="16" name="Text 8"/>
          <p:cNvSpPr/>
          <p:nvPr/>
        </p:nvSpPr>
        <p:spPr>
          <a:xfrm>
            <a:off x="10239375" y="6600825"/>
            <a:ext cx="4229100" cy="11340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893"/>
              </a:lnSpc>
              <a:buNone/>
            </a:pPr>
            <a:r>
              <a:rPr lang="en-US" sz="750" dirty="0">
                <a:solidFill>
                  <a:srgbClr val="1C1C1C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Electoral Intelligence Infrastructure</a:t>
            </a:r>
            <a:endParaRPr lang="en-US" sz="75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355946" y="6086353"/>
            <a:ext cx="3721754" cy="531894"/>
            <a:chOff x="8238929" y="471532"/>
            <a:chExt cx="3721754" cy="531894"/>
          </a:xfrm>
        </p:grpSpPr>
        <p:grpSp>
          <p:nvGrpSpPr>
            <p:cNvPr id="18" name="Group 17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21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19" name="Picture 1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67" y="3771900"/>
            <a:ext cx="11496973" cy="20161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63" y="1728192"/>
            <a:ext cx="11509177" cy="1104007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6271320" y="228600"/>
            <a:ext cx="2590800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Introducing Electoral Intelligence Infrastructure (EII™)</a:t>
            </a:r>
            <a:endParaRPr lang="en-US" sz="3000" dirty="0"/>
          </a:p>
        </p:txBody>
      </p:sp>
      <p:sp>
        <p:nvSpPr>
          <p:cNvPr id="6" name="Text 1"/>
          <p:cNvSpPr/>
          <p:nvPr/>
        </p:nvSpPr>
        <p:spPr>
          <a:xfrm>
            <a:off x="-1227773" y="838200"/>
            <a:ext cx="15361920" cy="3658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880"/>
              </a:lnSpc>
              <a:buNone/>
            </a:pPr>
            <a:r>
              <a:rPr lang="en-US" sz="2400" b="1" dirty="0">
                <a:solidFill>
                  <a:srgbClr val="F56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Control the Pipeline. Control the Mandate.</a:t>
            </a:r>
            <a:endParaRPr lang="en-US" sz="2400" dirty="0"/>
          </a:p>
        </p:txBody>
      </p:sp>
      <p:sp>
        <p:nvSpPr>
          <p:cNvPr id="7" name="Text 2"/>
          <p:cNvSpPr/>
          <p:nvPr/>
        </p:nvSpPr>
        <p:spPr>
          <a:xfrm>
            <a:off x="590550" y="3276600"/>
            <a:ext cx="21656040" cy="36805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898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SkillsDomain™ Integrated Electoral Management Methodology Lifecycle</a:t>
            </a:r>
            <a:endParaRPr lang="en-US" sz="2100" dirty="0"/>
          </a:p>
        </p:txBody>
      </p:sp>
      <p:sp>
        <p:nvSpPr>
          <p:cNvPr id="8" name="Text 3"/>
          <p:cNvSpPr/>
          <p:nvPr/>
        </p:nvSpPr>
        <p:spPr>
          <a:xfrm>
            <a:off x="352425" y="6267450"/>
            <a:ext cx="12481560" cy="22607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80"/>
              </a:lnSpc>
              <a:buNone/>
            </a:pPr>
            <a:r>
              <a:rPr lang="en-US" sz="1575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We control the full electoral intelligence pipeline.</a:t>
            </a:r>
            <a:endParaRPr lang="en-US" sz="1575" dirty="0"/>
          </a:p>
        </p:txBody>
      </p:sp>
      <p:sp>
        <p:nvSpPr>
          <p:cNvPr id="9" name="Text 4"/>
          <p:cNvSpPr/>
          <p:nvPr/>
        </p:nvSpPr>
        <p:spPr>
          <a:xfrm>
            <a:off x="9801225" y="6191250"/>
            <a:ext cx="4061460" cy="2972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340"/>
              </a:lnSpc>
              <a:buNone/>
            </a:pPr>
            <a:r>
              <a:rPr lang="en-US" sz="1950" b="1" dirty="0">
                <a:solidFill>
                  <a:srgbClr val="F56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SkillsDomain™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9801225" y="6524625"/>
            <a:ext cx="5497830" cy="1398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10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Electoral Intelligence Infrastructure</a:t>
            </a:r>
            <a:endParaRPr lang="en-US" sz="97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75" y="1762423"/>
            <a:ext cx="9814471" cy="402550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57225" y="419100"/>
            <a:ext cx="19168110" cy="49143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870"/>
              </a:lnSpc>
              <a:buNone/>
            </a:pPr>
            <a:r>
              <a:rPr lang="en-US" sz="3225" b="1" dirty="0">
                <a:solidFill>
                  <a:srgbClr val="1C1C1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Phase I: Pre-Election Strategic Control</a:t>
            </a:r>
            <a:endParaRPr lang="en-US" sz="3225" dirty="0"/>
          </a:p>
        </p:txBody>
      </p:sp>
      <p:sp>
        <p:nvSpPr>
          <p:cNvPr id="5" name="Text 1"/>
          <p:cNvSpPr/>
          <p:nvPr/>
        </p:nvSpPr>
        <p:spPr>
          <a:xfrm>
            <a:off x="657225" y="1066800"/>
            <a:ext cx="15087600" cy="4432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90"/>
              </a:lnSpc>
              <a:buNone/>
            </a:pPr>
            <a:r>
              <a:rPr lang="en-US" sz="2475" dirty="0">
                <a:solidFill>
                  <a:srgbClr val="40404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Know Your Map Before You Enter the Field</a:t>
            </a:r>
            <a:endParaRPr lang="en-US" sz="2475" dirty="0"/>
          </a:p>
        </p:txBody>
      </p:sp>
      <p:sp>
        <p:nvSpPr>
          <p:cNvPr id="6" name="Text 2"/>
          <p:cNvSpPr/>
          <p:nvPr/>
        </p:nvSpPr>
        <p:spPr>
          <a:xfrm>
            <a:off x="657225" y="6210300"/>
            <a:ext cx="17236440" cy="35629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806"/>
              </a:lnSpc>
              <a:buNone/>
            </a:pPr>
            <a:r>
              <a:rPr lang="en-US" sz="2175" dirty="0">
                <a:solidFill>
                  <a:srgbClr val="1C1C1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This prevents wasted billions in blind mobilization.</a:t>
            </a:r>
            <a:endParaRPr lang="en-US" sz="2175" dirty="0"/>
          </a:p>
        </p:txBody>
      </p:sp>
      <p:sp>
        <p:nvSpPr>
          <p:cNvPr id="8" name="Text 4"/>
          <p:cNvSpPr/>
          <p:nvPr/>
        </p:nvSpPr>
        <p:spPr>
          <a:xfrm>
            <a:off x="9867900" y="6515100"/>
            <a:ext cx="4652010" cy="12159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57"/>
              </a:lnSpc>
              <a:buNone/>
            </a:pPr>
            <a:r>
              <a:rPr lang="en-US" sz="825" dirty="0">
                <a:solidFill>
                  <a:srgbClr val="1C1C1C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Electoral Intelligence Infrastructure</a:t>
            </a:r>
            <a:endParaRPr lang="en-US" sz="825" dirty="0"/>
          </a:p>
        </p:txBody>
      </p:sp>
      <p:grpSp>
        <p:nvGrpSpPr>
          <p:cNvPr id="9" name="Group 8"/>
          <p:cNvGrpSpPr/>
          <p:nvPr/>
        </p:nvGrpSpPr>
        <p:grpSpPr>
          <a:xfrm>
            <a:off x="8355946" y="6086353"/>
            <a:ext cx="3721754" cy="531894"/>
            <a:chOff x="8238929" y="471532"/>
            <a:chExt cx="3721754" cy="531894"/>
          </a:xfrm>
        </p:grpSpPr>
        <p:grpSp>
          <p:nvGrpSpPr>
            <p:cNvPr id="10" name="Group 9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13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12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63" y="1913334"/>
            <a:ext cx="10850761" cy="398442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5158755" y="533400"/>
            <a:ext cx="2331720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29354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Phase II: Election-Day Command &amp; Control</a:t>
            </a:r>
            <a:endParaRPr lang="en-US" sz="3825" dirty="0"/>
          </a:p>
        </p:txBody>
      </p:sp>
      <p:sp>
        <p:nvSpPr>
          <p:cNvPr id="5" name="Text 1"/>
          <p:cNvSpPr/>
          <p:nvPr/>
        </p:nvSpPr>
        <p:spPr>
          <a:xfrm>
            <a:off x="2111201" y="1162050"/>
            <a:ext cx="8401050" cy="46345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649"/>
              </a:lnSpc>
              <a:buNone/>
            </a:pPr>
            <a:r>
              <a:rPr lang="en-US" sz="2625" b="1" dirty="0">
                <a:solidFill>
                  <a:srgbClr val="2F89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From Chaos to Command</a:t>
            </a:r>
            <a:endParaRPr lang="en-US" sz="2625" dirty="0"/>
          </a:p>
        </p:txBody>
      </p:sp>
      <p:sp>
        <p:nvSpPr>
          <p:cNvPr id="6" name="Text 2"/>
          <p:cNvSpPr/>
          <p:nvPr/>
        </p:nvSpPr>
        <p:spPr>
          <a:xfrm>
            <a:off x="590550" y="6438900"/>
            <a:ext cx="18379440" cy="27205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142"/>
              </a:lnSpc>
              <a:buNone/>
            </a:pPr>
            <a:r>
              <a:rPr lang="en-US" sz="1800" i="1" dirty="0">
                <a:solidFill>
                  <a:srgbClr val="29354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Election day becomes controlled execution, not reactive management.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9953625" y="6638925"/>
            <a:ext cx="5497830" cy="1473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160"/>
              </a:lnSpc>
              <a:buNone/>
            </a:pPr>
            <a:r>
              <a:rPr lang="en-US" sz="975" dirty="0">
                <a:solidFill>
                  <a:srgbClr val="29354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Electoral Intelligence Infrastructure</a:t>
            </a:r>
            <a:endParaRPr lang="en-US" sz="975" dirty="0"/>
          </a:p>
        </p:txBody>
      </p:sp>
      <p:grpSp>
        <p:nvGrpSpPr>
          <p:cNvPr id="9" name="Group 8"/>
          <p:cNvGrpSpPr/>
          <p:nvPr/>
        </p:nvGrpSpPr>
        <p:grpSpPr>
          <a:xfrm>
            <a:off x="8239097" y="6198552"/>
            <a:ext cx="3721754" cy="531894"/>
            <a:chOff x="8238929" y="471532"/>
            <a:chExt cx="3721754" cy="531894"/>
          </a:xfrm>
        </p:grpSpPr>
        <p:grpSp>
          <p:nvGrpSpPr>
            <p:cNvPr id="10" name="Group 9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13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12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5129659"/>
            <a:ext cx="585192" cy="54173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373" y="3977580"/>
            <a:ext cx="560784" cy="57596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886" y="2866579"/>
            <a:ext cx="524173" cy="52804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96" y="1693813"/>
            <a:ext cx="524173" cy="582811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4492526" y="304800"/>
            <a:ext cx="22288500" cy="42341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335"/>
              </a:lnSpc>
              <a:buNone/>
            </a:pPr>
            <a:r>
              <a:rPr lang="en-US" sz="2925" b="1" dirty="0">
                <a:solidFill>
                  <a:srgbClr val="1C21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Phase III: Mandate Protection &amp; Tribunal Readiness</a:t>
            </a:r>
            <a:endParaRPr lang="en-US" sz="2925" dirty="0"/>
          </a:p>
        </p:txBody>
      </p:sp>
      <p:sp>
        <p:nvSpPr>
          <p:cNvPr id="8" name="Text 1"/>
          <p:cNvSpPr/>
          <p:nvPr/>
        </p:nvSpPr>
        <p:spPr>
          <a:xfrm>
            <a:off x="370969" y="876300"/>
            <a:ext cx="12070080" cy="3658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880"/>
              </a:lnSpc>
              <a:buNone/>
            </a:pPr>
            <a:r>
              <a:rPr lang="en-US" sz="2400" b="1" dirty="0">
                <a:solidFill>
                  <a:srgbClr val="22C19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Prepare Defence Before the Attack</a:t>
            </a:r>
            <a:endParaRPr lang="en-US" sz="2400" dirty="0"/>
          </a:p>
        </p:txBody>
      </p:sp>
      <p:sp>
        <p:nvSpPr>
          <p:cNvPr id="9" name="Text 2"/>
          <p:cNvSpPr/>
          <p:nvPr/>
        </p:nvSpPr>
        <p:spPr>
          <a:xfrm>
            <a:off x="1809750" y="1714500"/>
            <a:ext cx="7879080" cy="2515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EC8A / EC8B Cross-Verification</a:t>
            </a:r>
            <a:endParaRPr lang="en-US" sz="1650" dirty="0"/>
          </a:p>
        </p:txBody>
      </p:sp>
      <p:sp>
        <p:nvSpPr>
          <p:cNvPr id="10" name="Text 3"/>
          <p:cNvSpPr/>
          <p:nvPr/>
        </p:nvSpPr>
        <p:spPr>
          <a:xfrm>
            <a:off x="3705225" y="2847975"/>
            <a:ext cx="3268980" cy="2515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BVAS Matching</a:t>
            </a:r>
            <a:endParaRPr lang="en-US" sz="1650" dirty="0"/>
          </a:p>
        </p:txBody>
      </p:sp>
      <p:sp>
        <p:nvSpPr>
          <p:cNvPr id="11" name="Text 4"/>
          <p:cNvSpPr/>
          <p:nvPr/>
        </p:nvSpPr>
        <p:spPr>
          <a:xfrm>
            <a:off x="5686425" y="3990975"/>
            <a:ext cx="6960870" cy="24006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Statistical Anomaly Reporting</a:t>
            </a:r>
            <a:endParaRPr lang="en-US" sz="1575" dirty="0"/>
          </a:p>
        </p:txBody>
      </p:sp>
      <p:sp>
        <p:nvSpPr>
          <p:cNvPr id="12" name="Text 5"/>
          <p:cNvSpPr/>
          <p:nvPr/>
        </p:nvSpPr>
        <p:spPr>
          <a:xfrm>
            <a:off x="7581900" y="5114925"/>
            <a:ext cx="8161020" cy="24006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Version-Controlled Archival System</a:t>
            </a:r>
            <a:endParaRPr lang="en-US" sz="1575" dirty="0"/>
          </a:p>
        </p:txBody>
      </p:sp>
      <p:sp>
        <p:nvSpPr>
          <p:cNvPr id="14" name="Text 7"/>
          <p:cNvSpPr/>
          <p:nvPr/>
        </p:nvSpPr>
        <p:spPr>
          <a:xfrm>
            <a:off x="466725" y="6353175"/>
            <a:ext cx="19202400" cy="24913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62"/>
              </a:lnSpc>
              <a:buNone/>
            </a:pPr>
            <a:r>
              <a:rPr lang="en-US" sz="1800" i="1" dirty="0">
                <a:solidFill>
                  <a:srgbClr val="1C212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We do not scramble after results. We build defensibility from day one.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1809750" y="2019300"/>
            <a:ext cx="9555480" cy="2280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96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Results form validation and integrity checks</a:t>
            </a:r>
            <a:endParaRPr lang="en-US" sz="1425" dirty="0"/>
          </a:p>
        </p:txBody>
      </p:sp>
      <p:sp>
        <p:nvSpPr>
          <p:cNvPr id="16" name="Text 9"/>
          <p:cNvSpPr/>
          <p:nvPr/>
        </p:nvSpPr>
        <p:spPr>
          <a:xfrm>
            <a:off x="3705225" y="3162300"/>
            <a:ext cx="6949440" cy="2280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96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Biometric verification alignment</a:t>
            </a:r>
            <a:endParaRPr lang="en-US" sz="1425" dirty="0"/>
          </a:p>
        </p:txBody>
      </p:sp>
      <p:sp>
        <p:nvSpPr>
          <p:cNvPr id="17" name="Text 10"/>
          <p:cNvSpPr/>
          <p:nvPr/>
        </p:nvSpPr>
        <p:spPr>
          <a:xfrm>
            <a:off x="5686425" y="4295775"/>
            <a:ext cx="7600950" cy="2280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96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Data pattern irregularity detection</a:t>
            </a:r>
            <a:endParaRPr lang="en-US" sz="1425" dirty="0"/>
          </a:p>
        </p:txBody>
      </p:sp>
      <p:sp>
        <p:nvSpPr>
          <p:cNvPr id="18" name="Text 11"/>
          <p:cNvSpPr/>
          <p:nvPr/>
        </p:nvSpPr>
        <p:spPr>
          <a:xfrm>
            <a:off x="7581900" y="5429250"/>
            <a:ext cx="6515100" cy="22800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796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Forensic evidence preservation</a:t>
            </a:r>
            <a:endParaRPr lang="en-US" sz="1425" dirty="0"/>
          </a:p>
        </p:txBody>
      </p:sp>
      <p:sp>
        <p:nvSpPr>
          <p:cNvPr id="19" name="Text 12"/>
          <p:cNvSpPr/>
          <p:nvPr/>
        </p:nvSpPr>
        <p:spPr>
          <a:xfrm>
            <a:off x="9553575" y="6581775"/>
            <a:ext cx="5074920" cy="1372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080"/>
              </a:lnSpc>
              <a:buNone/>
            </a:pPr>
            <a:r>
              <a:rPr lang="en-US" sz="900" dirty="0">
                <a:solidFill>
                  <a:srgbClr val="80808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Electoral Intelligence Infrastructure</a:t>
            </a:r>
            <a:endParaRPr lang="en-US" sz="9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8207048" y="6259064"/>
            <a:ext cx="3721754" cy="531894"/>
            <a:chOff x="8238929" y="471532"/>
            <a:chExt cx="3721754" cy="531894"/>
          </a:xfrm>
        </p:grpSpPr>
        <p:grpSp>
          <p:nvGrpSpPr>
            <p:cNvPr id="21" name="Group 20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24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23" name="Picture 1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546860" y="600075"/>
            <a:ext cx="16047720" cy="61719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860"/>
              </a:lnSpc>
              <a:buNone/>
            </a:pPr>
            <a:r>
              <a:rPr lang="en-US" sz="4050" b="1" dirty="0">
                <a:solidFill>
                  <a:srgbClr val="212F3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Proven Deployment Capacity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-749201" y="2695575"/>
            <a:ext cx="680085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FD7F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5,720 PUs</a:t>
            </a:r>
            <a:endParaRPr lang="en-US" sz="3825" dirty="0"/>
          </a:p>
        </p:txBody>
      </p:sp>
      <p:sp>
        <p:nvSpPr>
          <p:cNvPr id="5" name="Text 2"/>
          <p:cNvSpPr/>
          <p:nvPr/>
        </p:nvSpPr>
        <p:spPr>
          <a:xfrm>
            <a:off x="2871787" y="2695575"/>
            <a:ext cx="680085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FD7F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4,783 PUs</a:t>
            </a:r>
            <a:endParaRPr lang="en-US" sz="3825" dirty="0"/>
          </a:p>
        </p:txBody>
      </p:sp>
      <p:sp>
        <p:nvSpPr>
          <p:cNvPr id="6" name="Text 3"/>
          <p:cNvSpPr/>
          <p:nvPr/>
        </p:nvSpPr>
        <p:spPr>
          <a:xfrm>
            <a:off x="6410771" y="2695575"/>
            <a:ext cx="680085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FD7F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3,009 PUs</a:t>
            </a:r>
            <a:endParaRPr lang="en-US" sz="3825" dirty="0"/>
          </a:p>
        </p:txBody>
      </p:sp>
      <p:sp>
        <p:nvSpPr>
          <p:cNvPr id="7" name="Text 4"/>
          <p:cNvSpPr/>
          <p:nvPr/>
        </p:nvSpPr>
        <p:spPr>
          <a:xfrm>
            <a:off x="-759619" y="4305300"/>
            <a:ext cx="680085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FD7F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3,010 PUs</a:t>
            </a:r>
            <a:endParaRPr lang="en-US" sz="3825" dirty="0"/>
          </a:p>
        </p:txBody>
      </p:sp>
      <p:sp>
        <p:nvSpPr>
          <p:cNvPr id="8" name="Text 5"/>
          <p:cNvSpPr/>
          <p:nvPr/>
        </p:nvSpPr>
        <p:spPr>
          <a:xfrm>
            <a:off x="2871787" y="4305300"/>
            <a:ext cx="680085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FD7F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2,548 PUs</a:t>
            </a:r>
            <a:endParaRPr lang="en-US" sz="3825" dirty="0"/>
          </a:p>
        </p:txBody>
      </p:sp>
      <p:sp>
        <p:nvSpPr>
          <p:cNvPr id="9" name="Text 6"/>
          <p:cNvSpPr/>
          <p:nvPr/>
        </p:nvSpPr>
        <p:spPr>
          <a:xfrm>
            <a:off x="6383164" y="4305300"/>
            <a:ext cx="680085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FD7F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2,195 PUs</a:t>
            </a:r>
            <a:endParaRPr lang="en-US" sz="3825" dirty="0"/>
          </a:p>
        </p:txBody>
      </p:sp>
      <p:sp>
        <p:nvSpPr>
          <p:cNvPr id="10" name="Text 7"/>
          <p:cNvSpPr/>
          <p:nvPr/>
        </p:nvSpPr>
        <p:spPr>
          <a:xfrm>
            <a:off x="-828675" y="5362575"/>
            <a:ext cx="1445895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440"/>
              </a:lnSpc>
              <a:buNone/>
            </a:pPr>
            <a:r>
              <a:rPr lang="en-US" sz="2475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Total Polling Units Managed: 21,265</a:t>
            </a:r>
            <a:endParaRPr lang="en-US" sz="2475" dirty="0"/>
          </a:p>
        </p:txBody>
      </p:sp>
      <p:sp>
        <p:nvSpPr>
          <p:cNvPr id="11" name="Text 8"/>
          <p:cNvSpPr/>
          <p:nvPr/>
        </p:nvSpPr>
        <p:spPr>
          <a:xfrm>
            <a:off x="2619375" y="1285875"/>
            <a:ext cx="731520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D7F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Operational at Scale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321058" y="2190750"/>
            <a:ext cx="2560320" cy="42371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336"/>
              </a:lnSpc>
              <a:buNone/>
            </a:pPr>
            <a:r>
              <a:rPr lang="en-US" sz="2400" b="1" dirty="0">
                <a:solidFill>
                  <a:srgbClr val="212F3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Anambra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5583495" y="2190750"/>
            <a:ext cx="113157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440"/>
              </a:lnSpc>
              <a:buNone/>
            </a:pPr>
            <a:r>
              <a:rPr lang="en-US" sz="2475" b="1" dirty="0">
                <a:solidFill>
                  <a:srgbClr val="212F3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Oyo</a:t>
            </a:r>
            <a:endParaRPr lang="en-US" sz="2475" dirty="0"/>
          </a:p>
        </p:txBody>
      </p:sp>
      <p:sp>
        <p:nvSpPr>
          <p:cNvPr id="14" name="Text 11"/>
          <p:cNvSpPr/>
          <p:nvPr/>
        </p:nvSpPr>
        <p:spPr>
          <a:xfrm>
            <a:off x="8999160" y="2190750"/>
            <a:ext cx="1463040" cy="42371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336"/>
              </a:lnSpc>
              <a:buNone/>
            </a:pPr>
            <a:r>
              <a:rPr lang="en-US" sz="2400" b="1" dirty="0">
                <a:solidFill>
                  <a:srgbClr val="212F3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Ondo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828309" y="3829050"/>
            <a:ext cx="150876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440"/>
              </a:lnSpc>
              <a:buNone/>
            </a:pPr>
            <a:r>
              <a:rPr lang="en-US" sz="2475" b="1" dirty="0">
                <a:solidFill>
                  <a:srgbClr val="212F3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Osun</a:t>
            </a:r>
            <a:endParaRPr lang="en-US" sz="2475" dirty="0"/>
          </a:p>
        </p:txBody>
      </p:sp>
      <p:sp>
        <p:nvSpPr>
          <p:cNvPr id="16" name="Text 13"/>
          <p:cNvSpPr/>
          <p:nvPr/>
        </p:nvSpPr>
        <p:spPr>
          <a:xfrm>
            <a:off x="5409188" y="3829050"/>
            <a:ext cx="150876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440"/>
              </a:lnSpc>
              <a:buNone/>
            </a:pPr>
            <a:r>
              <a:rPr lang="en-US" sz="2475" b="1" dirty="0">
                <a:solidFill>
                  <a:srgbClr val="212F3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Kogi</a:t>
            </a:r>
            <a:endParaRPr lang="en-US" sz="2475" dirty="0"/>
          </a:p>
        </p:txBody>
      </p:sp>
      <p:sp>
        <p:nvSpPr>
          <p:cNvPr id="17" name="Text 14"/>
          <p:cNvSpPr/>
          <p:nvPr/>
        </p:nvSpPr>
        <p:spPr>
          <a:xfrm>
            <a:off x="8789640" y="3829050"/>
            <a:ext cx="188595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440"/>
              </a:lnSpc>
              <a:buNone/>
            </a:pPr>
            <a:r>
              <a:rPr lang="en-US" sz="2475" b="1" dirty="0">
                <a:solidFill>
                  <a:srgbClr val="212F3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Ekiti</a:t>
            </a:r>
            <a:endParaRPr lang="en-US" sz="2475" dirty="0"/>
          </a:p>
        </p:txBody>
      </p:sp>
      <p:sp>
        <p:nvSpPr>
          <p:cNvPr id="19" name="Text 16"/>
          <p:cNvSpPr/>
          <p:nvPr/>
        </p:nvSpPr>
        <p:spPr>
          <a:xfrm>
            <a:off x="-2873275" y="6372225"/>
            <a:ext cx="14287500" cy="2857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75" i="1" dirty="0">
                <a:solidFill>
                  <a:srgbClr val="212F3F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We are not theoretical. We have executed at scale.</a:t>
            </a:r>
            <a:endParaRPr lang="en-US" sz="1875" dirty="0"/>
          </a:p>
        </p:txBody>
      </p:sp>
      <p:sp>
        <p:nvSpPr>
          <p:cNvPr id="20" name="Text 17"/>
          <p:cNvSpPr/>
          <p:nvPr/>
        </p:nvSpPr>
        <p:spPr>
          <a:xfrm>
            <a:off x="10163175" y="6600825"/>
            <a:ext cx="42291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00"/>
              </a:lnSpc>
              <a:buNone/>
            </a:pPr>
            <a:r>
              <a:rPr lang="en-US" sz="750" dirty="0">
                <a:solidFill>
                  <a:srgbClr val="212F3F"/>
                </a:solidFill>
                <a:latin typeface="Roboto-Regular" pitchFamily="34" charset="0"/>
                <a:ea typeface="Roboto-Regular" pitchFamily="34" charset="-122"/>
                <a:cs typeface="Roboto-Regular" pitchFamily="34" charset="-120"/>
              </a:rPr>
              <a:t>Electoral Intelligence Infrastructure</a:t>
            </a:r>
            <a:endParaRPr lang="en-US" sz="750" dirty="0"/>
          </a:p>
        </p:txBody>
      </p:sp>
      <p:grpSp>
        <p:nvGrpSpPr>
          <p:cNvPr id="21" name="Group 20"/>
          <p:cNvGrpSpPr/>
          <p:nvPr/>
        </p:nvGrpSpPr>
        <p:grpSpPr>
          <a:xfrm>
            <a:off x="8319524" y="6249153"/>
            <a:ext cx="3721754" cy="531894"/>
            <a:chOff x="8238929" y="471532"/>
            <a:chExt cx="3721754" cy="531894"/>
          </a:xfrm>
        </p:grpSpPr>
        <p:grpSp>
          <p:nvGrpSpPr>
            <p:cNvPr id="22" name="Group 21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25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23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24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969" y="4951363"/>
            <a:ext cx="682675" cy="66511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384" y="4937671"/>
            <a:ext cx="585192" cy="67880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377" y="3600450"/>
            <a:ext cx="658267" cy="57596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773" y="3559225"/>
            <a:ext cx="646063" cy="65826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0173" y="2153394"/>
            <a:ext cx="670471" cy="685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180" y="2167086"/>
            <a:ext cx="597396" cy="64457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130603" y="400050"/>
            <a:ext cx="10424160" cy="571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Strategic Advantage</a:t>
            </a:r>
            <a:endParaRPr lang="en-US" sz="3600" dirty="0"/>
          </a:p>
        </p:txBody>
      </p:sp>
      <p:sp>
        <p:nvSpPr>
          <p:cNvPr id="10" name="Text 1"/>
          <p:cNvSpPr/>
          <p:nvPr/>
        </p:nvSpPr>
        <p:spPr>
          <a:xfrm>
            <a:off x="2225992" y="1085850"/>
            <a:ext cx="8149590" cy="40153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162"/>
              </a:lnSpc>
              <a:buNone/>
            </a:pPr>
            <a:r>
              <a:rPr lang="en-US" sz="2325" dirty="0">
                <a:solidFill>
                  <a:srgbClr val="29292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What This Means for You</a:t>
            </a:r>
            <a:endParaRPr lang="en-US" sz="2325" dirty="0"/>
          </a:p>
        </p:txBody>
      </p:sp>
      <p:sp>
        <p:nvSpPr>
          <p:cNvPr id="11" name="Text 2"/>
          <p:cNvSpPr/>
          <p:nvPr/>
        </p:nvSpPr>
        <p:spPr>
          <a:xfrm>
            <a:off x="1990725" y="2314575"/>
            <a:ext cx="6720840" cy="3760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961"/>
              </a:lnSpc>
              <a:buNone/>
            </a:pPr>
            <a:r>
              <a:rPr lang="en-US" sz="2100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Reduced Risk Exposure</a:t>
            </a:r>
            <a:endParaRPr lang="en-US" sz="2100" dirty="0"/>
          </a:p>
        </p:txBody>
      </p:sp>
      <p:sp>
        <p:nvSpPr>
          <p:cNvPr id="12" name="Text 3"/>
          <p:cNvSpPr/>
          <p:nvPr/>
        </p:nvSpPr>
        <p:spPr>
          <a:xfrm>
            <a:off x="7477125" y="2314575"/>
            <a:ext cx="6400800" cy="3760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961"/>
              </a:lnSpc>
              <a:buNone/>
            </a:pPr>
            <a:r>
              <a:rPr lang="en-US" sz="2100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Swing Zone Precision</a:t>
            </a:r>
            <a:endParaRPr lang="en-US" sz="2100" dirty="0"/>
          </a:p>
        </p:txBody>
      </p:sp>
      <p:sp>
        <p:nvSpPr>
          <p:cNvPr id="13" name="Text 4"/>
          <p:cNvSpPr/>
          <p:nvPr/>
        </p:nvSpPr>
        <p:spPr>
          <a:xfrm>
            <a:off x="1990725" y="3552825"/>
            <a:ext cx="3373636" cy="69889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751"/>
              </a:lnSpc>
              <a:buNone/>
            </a:pPr>
            <a:r>
              <a:rPr lang="en-US" sz="2100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Optimized Campaign
Resource Deployment</a:t>
            </a:r>
            <a:endParaRPr lang="en-US" sz="2100" dirty="0"/>
          </a:p>
        </p:txBody>
      </p:sp>
      <p:sp>
        <p:nvSpPr>
          <p:cNvPr id="14" name="Text 5"/>
          <p:cNvSpPr/>
          <p:nvPr/>
        </p:nvSpPr>
        <p:spPr>
          <a:xfrm>
            <a:off x="7477125" y="3667125"/>
            <a:ext cx="6400800" cy="3760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961"/>
              </a:lnSpc>
              <a:buNone/>
            </a:pPr>
            <a:r>
              <a:rPr lang="en-US" sz="2100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Election-Day Control</a:t>
            </a:r>
            <a:endParaRPr lang="en-US" sz="2100" dirty="0"/>
          </a:p>
        </p:txBody>
      </p:sp>
      <p:sp>
        <p:nvSpPr>
          <p:cNvPr id="15" name="Text 6"/>
          <p:cNvSpPr/>
          <p:nvPr/>
        </p:nvSpPr>
        <p:spPr>
          <a:xfrm>
            <a:off x="1990725" y="5086350"/>
            <a:ext cx="6720840" cy="3760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961"/>
              </a:lnSpc>
              <a:buNone/>
            </a:pPr>
            <a:r>
              <a:rPr lang="en-US" sz="2100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Stronghold Protection</a:t>
            </a:r>
            <a:endParaRPr lang="en-US" sz="2100" dirty="0"/>
          </a:p>
        </p:txBody>
      </p:sp>
      <p:sp>
        <p:nvSpPr>
          <p:cNvPr id="16" name="Text 7"/>
          <p:cNvSpPr/>
          <p:nvPr/>
        </p:nvSpPr>
        <p:spPr>
          <a:xfrm>
            <a:off x="7477125" y="5086350"/>
            <a:ext cx="6720840" cy="37608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961"/>
              </a:lnSpc>
              <a:buNone/>
            </a:pPr>
            <a:r>
              <a:rPr lang="en-US" sz="2100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Mandate Defensibility</a:t>
            </a:r>
            <a:endParaRPr lang="en-US" sz="2100" dirty="0"/>
          </a:p>
        </p:txBody>
      </p:sp>
      <p:sp>
        <p:nvSpPr>
          <p:cNvPr id="17" name="Text 8"/>
          <p:cNvSpPr/>
          <p:nvPr/>
        </p:nvSpPr>
        <p:spPr>
          <a:xfrm>
            <a:off x="-5596890" y="6303317"/>
            <a:ext cx="17922240" cy="34409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709"/>
              </a:lnSpc>
              <a:buNone/>
            </a:pPr>
            <a:r>
              <a:rPr lang="en-US" sz="2100" dirty="0">
                <a:solidFill>
                  <a:srgbClr val="111111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This is not an expense. It is political risk mitigation.</a:t>
            </a:r>
            <a:endParaRPr lang="en-US" sz="2100" dirty="0"/>
          </a:p>
        </p:txBody>
      </p:sp>
      <p:sp>
        <p:nvSpPr>
          <p:cNvPr id="19" name="Text 10"/>
          <p:cNvSpPr/>
          <p:nvPr/>
        </p:nvSpPr>
        <p:spPr>
          <a:xfrm>
            <a:off x="10210800" y="6467475"/>
            <a:ext cx="42291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900"/>
              </a:lnSpc>
              <a:buNone/>
            </a:pPr>
            <a:r>
              <a:rPr lang="en-US" sz="750" dirty="0">
                <a:solidFill>
                  <a:srgbClr val="2B314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Electoral Intelligence Infrastructure</a:t>
            </a:r>
            <a:endParaRPr lang="en-US" sz="750" dirty="0"/>
          </a:p>
        </p:txBody>
      </p:sp>
      <p:grpSp>
        <p:nvGrpSpPr>
          <p:cNvPr id="20" name="Group 19"/>
          <p:cNvGrpSpPr/>
          <p:nvPr/>
        </p:nvGrpSpPr>
        <p:grpSpPr>
          <a:xfrm>
            <a:off x="8349923" y="6214921"/>
            <a:ext cx="3721754" cy="531894"/>
            <a:chOff x="8238929" y="471532"/>
            <a:chExt cx="3721754" cy="531894"/>
          </a:xfrm>
        </p:grpSpPr>
        <p:grpSp>
          <p:nvGrpSpPr>
            <p:cNvPr id="21" name="Group 20"/>
            <p:cNvGrpSpPr/>
            <p:nvPr/>
          </p:nvGrpSpPr>
          <p:grpSpPr>
            <a:xfrm>
              <a:off x="8238929" y="600100"/>
              <a:ext cx="3025939" cy="403326"/>
              <a:chOff x="0" y="-228569"/>
              <a:chExt cx="9257326" cy="1363262"/>
            </a:xfrm>
          </p:grpSpPr>
          <p:sp>
            <p:nvSpPr>
              <p:cNvPr id="24" name="AutoShape 8"/>
              <p:cNvSpPr/>
              <p:nvPr/>
            </p:nvSpPr>
            <p:spPr>
              <a:xfrm>
                <a:off x="0" y="0"/>
                <a:ext cx="9257326" cy="1134693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04137" y="-228569"/>
                <a:ext cx="8225900" cy="5472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1100" spc="249" dirty="0">
                    <a:solidFill>
                      <a:srgbClr val="FFFFFF"/>
                    </a:solidFill>
                    <a:latin typeface="HK Grotesk Medium Bold"/>
                  </a:rPr>
                  <a:t>DATA ANALYTICS COMPANY</a:t>
                </a:r>
              </a:p>
            </p:txBody>
          </p:sp>
        </p:grpSp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238929" y="471532"/>
              <a:ext cx="3025939" cy="172711"/>
            </a:xfrm>
            <a:prstGeom prst="rect">
              <a:avLst/>
            </a:prstGeom>
          </p:spPr>
        </p:pic>
        <p:pic>
          <p:nvPicPr>
            <p:cNvPr id="23" name="Picture 1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295354" y="471532"/>
              <a:ext cx="665329" cy="512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373</Words>
  <Application>Microsoft Office PowerPoint</Application>
  <PresentationFormat>Widescreen</PresentationFormat>
  <Paragraphs>95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Odunayo Akinmade</cp:lastModifiedBy>
  <cp:revision>6</cp:revision>
  <dcterms:created xsi:type="dcterms:W3CDTF">2026-02-13T11:37:51Z</dcterms:created>
  <dcterms:modified xsi:type="dcterms:W3CDTF">2026-02-18T10:15:14Z</dcterms:modified>
</cp:coreProperties>
</file>